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7"/>
  </p:notesMasterIdLst>
  <p:handoutMasterIdLst>
    <p:handoutMasterId r:id="rId8"/>
  </p:handoutMasterIdLst>
  <p:sldIdLst>
    <p:sldId id="465" r:id="rId2"/>
    <p:sldId id="462" r:id="rId3"/>
    <p:sldId id="262" r:id="rId4"/>
    <p:sldId id="455" r:id="rId5"/>
    <p:sldId id="466" r:id="rId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7242" userDrawn="1">
          <p15:clr>
            <a:srgbClr val="A4A3A4"/>
          </p15:clr>
        </p15:guide>
        <p15:guide id="3" pos="43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冯 义斐" initials="冯" lastIdx="1" clrIdx="0">
    <p:extLst>
      <p:ext uri="{19B8F6BF-5375-455C-9EA6-DF929625EA0E}">
        <p15:presenceInfo xmlns:p15="http://schemas.microsoft.com/office/powerpoint/2012/main" userId="2b2e32e96af8bcce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0000"/>
    <a:srgbClr val="424650"/>
    <a:srgbClr val="FFFFFF"/>
    <a:srgbClr val="FF7C05"/>
    <a:srgbClr val="435164"/>
    <a:srgbClr val="FFC000"/>
    <a:srgbClr val="4B5975"/>
    <a:srgbClr val="E22A3C"/>
    <a:srgbClr val="F5F9F9"/>
    <a:srgbClr val="BFBF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中度样式 2 - 强调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A111915-BE36-4E01-A7E5-04B1672EAD32}" styleName="浅色样式 2 - 强调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7E9639D4-E3E2-4D34-9284-5A2195B3D0D7}" styleName="浅色样式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B301B821-A1FF-4177-AEE7-76D212191A09}" styleName="中度样式 1 - 强调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浅色样式 1 - 强调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浅色样式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FD0F851-EC5A-4D38-B0AD-8093EC10F338}" styleName="浅色样式 1 - 强调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324" autoAdjust="0"/>
    <p:restoredTop sz="90613" autoAdjust="0"/>
  </p:normalViewPr>
  <p:slideViewPr>
    <p:cSldViewPr snapToGrid="0">
      <p:cViewPr varScale="1">
        <p:scale>
          <a:sx n="122" d="100"/>
          <a:sy n="122" d="100"/>
        </p:scale>
        <p:origin x="101" y="96"/>
      </p:cViewPr>
      <p:guideLst>
        <p:guide orient="horz" pos="2160"/>
        <p:guide pos="7242"/>
        <p:guide pos="43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672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5A7D76E8-A2BC-4690-9CCA-A8232244D20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DDD698BE-4B77-4961-98C8-1035258C278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6487B2-EFA4-4F9A-89E7-8FDEF8A09E3C}" type="datetimeFigureOut">
              <a:rPr lang="zh-CN" altLang="en-US" smtClean="0"/>
              <a:t>2026/2/10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F5AF3921-1396-43D9-B6B0-4874ED12712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DAE2D31D-4B22-4015-9E27-EA407DD6784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FAC07D-8D07-4F8E-B724-D1AFD71A40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3849673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436FB9-8B9B-4645-A598-56D528A684F4}" type="datetimeFigureOut">
              <a:rPr lang="zh-CN" altLang="en-US" smtClean="0"/>
              <a:t>2026/2/10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89CC1D-2948-4019-A9DC-11A1005A2DE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5988179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just">
              <a:lnSpc>
                <a:spcPct val="125000"/>
              </a:lnSpc>
              <a:buFont typeface="+mj-lt"/>
              <a:buNone/>
            </a:pPr>
            <a:r>
              <a:rPr lang="zh-CN" altLang="zh-CN" sz="18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各位评委好，我是来自南京理工大学的沈畅，也是创质新材的创始人，</a:t>
            </a:r>
            <a:r>
              <a:rPr lang="zh-CN" altLang="en-US" sz="18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我们项目属于时下热点的环保领域，</a:t>
            </a:r>
            <a:r>
              <a:rPr lang="zh-CN" altLang="zh-CN" sz="18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下面</a:t>
            </a:r>
            <a:r>
              <a:rPr lang="zh-CN" altLang="en-US" sz="18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通过一段</a:t>
            </a:r>
            <a:r>
              <a:rPr lang="en-US" altLang="zh-CN" sz="18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VCR</a:t>
            </a:r>
            <a:r>
              <a:rPr lang="zh-CN" altLang="en-US" sz="18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简单了解一下我本人和项目的基本情况，请看大屏幕</a:t>
            </a:r>
            <a:endParaRPr lang="zh-CN" altLang="zh-CN" sz="1800" kern="100" dirty="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F8152D9-5CC7-4E9D-A5C4-B9CCFF0E5EE8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6606E1E-A2F9-4E3D-87DD-9D74B0491A5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865589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煤是一种成分复杂的矿产资源，涵盖有机质、矿物质等，元素达</a:t>
            </a:r>
            <a:r>
              <a:rPr lang="en-US" altLang="zh-CN" dirty="0"/>
              <a:t>50</a:t>
            </a:r>
            <a:r>
              <a:rPr lang="zh-CN" altLang="en-US" dirty="0"/>
              <a:t>余种，在电力行业支柱火力发电过程中，煤会释放大量污染物，其中汞是迫切需要治理的污染物之一；</a:t>
            </a: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89CC1D-2948-4019-A9DC-11A1005A2DEF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387778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just">
              <a:lnSpc>
                <a:spcPct val="125000"/>
              </a:lnSpc>
              <a:buFont typeface="+mj-lt"/>
              <a:buNone/>
            </a:pPr>
            <a:r>
              <a:rPr lang="zh-CN" altLang="en-US" sz="1800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烟气汞排放主要分为三种</a:t>
            </a:r>
            <a:endParaRPr lang="zh-CN" altLang="zh-CN" sz="1800" kern="100" dirty="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89CC1D-2948-4019-A9DC-11A1005A2DEF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843351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pPr marL="0" lvl="0" indent="0" algn="just">
              <a:lnSpc>
                <a:spcPct val="125000"/>
              </a:lnSpc>
              <a:buFont typeface="+mj-lt"/>
              <a:buNone/>
            </a:pPr>
            <a:r>
              <a:rPr lang="zh-CN" altLang="en-US" sz="18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然而，此方案的有效性高度依赖于脱汞材料的性能</a:t>
            </a:r>
            <a:endParaRPr lang="zh-CN" altLang="zh-CN" sz="1800" kern="100" dirty="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fld id="{4C493B2F-67F1-4FEC-A176-4BDA1A303606}" type="slidenum">
              <a:rPr kumimoji="0" lang="zh-CN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t>4</a:t>
            </a:fld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AFB27F8-2451-4527-A504-7973EA826FA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36392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850091-AC8C-BF22-7850-D16685CB93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>
            <a:extLst>
              <a:ext uri="{FF2B5EF4-FFF2-40B4-BE49-F238E27FC236}">
                <a16:creationId xmlns:a16="http://schemas.microsoft.com/office/drawing/2014/main" id="{C81BFF80-FBE9-2955-A1A8-6BDC96163C7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>
            <a:extLst>
              <a:ext uri="{FF2B5EF4-FFF2-40B4-BE49-F238E27FC236}">
                <a16:creationId xmlns:a16="http://schemas.microsoft.com/office/drawing/2014/main" id="{5F2D5E74-9A85-9A92-C569-FBB2EFB938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pPr marL="0" lvl="0" indent="0" algn="just">
              <a:lnSpc>
                <a:spcPct val="125000"/>
              </a:lnSpc>
              <a:buFont typeface="+mj-lt"/>
              <a:buNone/>
            </a:pPr>
            <a:r>
              <a:rPr lang="zh-CN" altLang="en-US" sz="18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然而，此方案的有效性高度依赖于脱汞材料的性能</a:t>
            </a:r>
            <a:endParaRPr lang="zh-CN" altLang="zh-CN" sz="1800" kern="100" dirty="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70BF861A-A022-AE39-D9CD-EB295104395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fld id="{4C493B2F-67F1-4FEC-A176-4BDA1A303606}" type="slidenum">
              <a:rPr kumimoji="0" lang="zh-CN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t>5</a:t>
            </a:fld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91D42F8-7142-E98F-F9FE-DBD1FC4D946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099066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CE913E2-66D8-4336-B768-AA43614925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DE43CF3D-F597-48F2-8F07-43DBF2E087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8D1F703-22C6-48C9-8B53-C295452C99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A05B3F0-F6A8-478A-ACDD-BB2976E5D8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ED286E8-3D76-4804-BE1F-FE3F0C95BD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121F1-F50A-4F32-B1C4-F72798F51F3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56250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395C440-DF0C-456B-88A1-80D9B77062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DB44531C-E726-4D80-91A1-99A740BF7F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7479137-6E89-4ABC-871F-132D7EA39C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AF9AE0C-9B7F-4204-90B8-91200FA554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A457265-4B5C-4AAB-A392-E3D348EB60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121F1-F50A-4F32-B1C4-F72798F51F3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411600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31CF58FB-C158-49EA-9835-E070664299B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74ADEA3C-BBE7-47FC-95E0-6BBA23671A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3C095A4-CFAC-4AA8-A6AF-04757769EF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1A8FD47-69FA-4EEB-8118-8EE6428B94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342717D-D64B-4021-A793-3713E9FC84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121F1-F50A-4F32-B1C4-F72798F51F3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402612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图片占位符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956388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68419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7200" b="1" i="0">
                <a:solidFill>
                  <a:srgbClr val="3A3A3A"/>
                </a:solidFill>
                <a:latin typeface="微软雅黑"/>
                <a:cs typeface="微软雅黑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840093" y="2619154"/>
            <a:ext cx="3849370" cy="35477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0" i="0">
                <a:solidFill>
                  <a:srgbClr val="0D0D0D"/>
                </a:solidFill>
                <a:latin typeface="微软雅黑"/>
                <a:cs typeface="微软雅黑"/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2/10/2026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143189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0A52C47-F9DC-4EBF-BB7E-D30F378745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7B02482-684D-4F13-BCB7-919A8F2884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F1B42F1-C43F-4CA6-A3C4-4FBA9CBA30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2CB1267-DBD4-4249-B1CE-19007117B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7A25EE9-810E-4906-9BC8-FA3502306E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121F1-F50A-4F32-B1C4-F72798F51F3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38557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5FE8045-D6E5-4F81-99AF-EBF7374896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3D574EAE-E75D-4200-9523-EDFFA24A68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CBFABEE-A7B7-4FFD-8A4C-2C5E8EBA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77E1C46-802D-4498-A4D1-1ED01DE57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FB9E44C-6482-4B84-9A0E-8D8F38BF01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121F1-F50A-4F32-B1C4-F72798F51F3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67655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C1EEE12-4B73-491C-A9F2-680B2461B5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E475816-BB88-4E17-8BCE-6425572112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6BFB8DFA-AA20-47F5-B0B3-F98B9CC95E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B8E946F1-A80E-4D66-9FE5-D290E62814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A0186E2-23DE-41C6-A5CB-63FDF04C5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6395278E-DBAB-45D6-8EE5-7292E7B965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121F1-F50A-4F32-B1C4-F72798F51F3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373994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A490B4E-10F7-418D-9F59-FDFC23452B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78F6B075-78B9-40BC-8464-4D14EC9336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31D352D8-80DF-4841-8137-EB024AAB73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A590F913-DAFC-4864-B5CC-CA47F56B77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CD64F236-FAF8-49E9-B0AF-FB83E4CD85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05392D1D-040C-4BF0-95C9-3470B6D85D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076642AD-AFD7-4FC6-AFB2-CB03A4ADD0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09FDF605-6CD1-4C53-B9AD-141162890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121F1-F50A-4F32-B1C4-F72798F51F3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87187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E7E04AD-2A11-4560-95F5-C59AA4F992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5127F3DA-8431-4A20-AA5B-B61C7B1CFA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AF4D6B07-E531-48E7-B5CC-ED778711F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01618791-A1B6-4F8A-B065-1D2127F9AE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121F1-F50A-4F32-B1C4-F72798F51F3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508560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8B1F7566-6E27-49BD-83F9-74CD4B395C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10E825BE-2DE1-44A5-B4C2-707432BB26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B4AD2E0B-48A6-482E-B287-8BD14B57D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121F1-F50A-4F32-B1C4-F72798F51F3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102953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CC7A175-DCF6-461D-957F-2643AD0C5D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BAC34BD-B669-41DA-BF44-E5DBA03475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DB08EBC5-B4D7-42CD-9849-43900AB56D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CC0D102-D7BD-4140-8F2A-C43DEAF50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8CE16B96-CA22-4FA5-B90D-9F140D16B4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93CA7ADC-ED8E-4FEF-9FB7-2051DC3552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121F1-F50A-4F32-B1C4-F72798F51F3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90306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60DE83C-E0EF-47CE-938F-5F011A636E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38791262-BF6E-4BA6-B8B2-E821DD1B9E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C119F4E4-542D-4693-8C4B-AD924127D7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3AF669B-5ABE-4F42-B4C4-B13C730273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9726C6F5-C788-496A-9380-395B321698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82557E9-941A-418A-A8D9-52E236C42D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121F1-F50A-4F32-B1C4-F72798F51F3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01728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DEA8DD0E-F64D-4495-A354-2D6D7327D3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43A07C11-7433-4629-87E4-89070B5ABC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BE78210-E085-4845-A4A4-1C7C393D79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FDB9273-FB28-47F1-AB79-0A78CC6CCE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1F95897-9599-4B57-9328-C2F1B1D921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2121F1-F50A-4F32-B1C4-F72798F51F3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76989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  <p:sldLayoutId id="2147483733" r:id="rId13"/>
    <p:sldLayoutId id="2147483750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>
            <a:extLst>
              <a:ext uri="{FF2B5EF4-FFF2-40B4-BE49-F238E27FC236}">
                <a16:creationId xmlns:a16="http://schemas.microsoft.com/office/drawing/2014/main" id="{A15D6BF3-06CA-2399-34CC-A8AD68BA5F24}"/>
              </a:ext>
            </a:extLst>
          </p:cNvPr>
          <p:cNvSpPr txBox="1"/>
          <p:nvPr/>
        </p:nvSpPr>
        <p:spPr>
          <a:xfrm>
            <a:off x="2632552" y="1062415"/>
            <a:ext cx="6926896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zh-CN" altLang="en-US" sz="4000" dirty="0">
                <a:solidFill>
                  <a:schemeClr val="tx1">
                    <a:lumMod val="75000"/>
                    <a:lumOff val="2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（作品名称）</a:t>
            </a:r>
            <a:endParaRPr lang="en-US" altLang="zh-CN" sz="4000" dirty="0">
              <a:solidFill>
                <a:schemeClr val="tx1">
                  <a:lumMod val="75000"/>
                  <a:lumOff val="25000"/>
                </a:schemeClr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ctr"/>
            <a:r>
              <a:rPr lang="zh-CN" altLang="en-US" sz="2800" b="0" i="0" dirty="0">
                <a:solidFill>
                  <a:srgbClr val="404040"/>
                </a:solidFill>
                <a:effectLst/>
                <a:latin typeface="DeepSeek-CJK-patch"/>
              </a:rPr>
              <a:t>（机械类</a:t>
            </a:r>
            <a:r>
              <a:rPr lang="en-US" altLang="zh-CN" sz="2800" b="0" i="0" dirty="0">
                <a:solidFill>
                  <a:srgbClr val="404040"/>
                </a:solidFill>
                <a:effectLst/>
                <a:latin typeface="DeepSeek-CJK-patch"/>
              </a:rPr>
              <a:t>/</a:t>
            </a:r>
            <a:r>
              <a:rPr lang="zh-CN" altLang="en-US" sz="2800" b="0" i="0" dirty="0">
                <a:solidFill>
                  <a:srgbClr val="404040"/>
                </a:solidFill>
                <a:effectLst/>
                <a:latin typeface="DeepSeek-CJK-patch"/>
              </a:rPr>
              <a:t>包装工程类</a:t>
            </a:r>
            <a:r>
              <a:rPr lang="en-US" altLang="zh-CN" sz="2800" b="0" i="0" dirty="0">
                <a:solidFill>
                  <a:srgbClr val="404040"/>
                </a:solidFill>
                <a:effectLst/>
                <a:latin typeface="DeepSeek-CJK-patch"/>
              </a:rPr>
              <a:t>/</a:t>
            </a:r>
            <a:r>
              <a:rPr lang="zh-CN" altLang="en-US" sz="2800" b="0" i="0" dirty="0">
                <a:solidFill>
                  <a:srgbClr val="404040"/>
                </a:solidFill>
                <a:effectLst/>
                <a:latin typeface="DeepSeek-CJK-patch"/>
              </a:rPr>
              <a:t>食品科学与工程类）</a:t>
            </a:r>
            <a:endParaRPr lang="en-US" altLang="zh-CN" sz="2800" b="0" i="0" dirty="0">
              <a:solidFill>
                <a:srgbClr val="404040"/>
              </a:solidFill>
              <a:effectLst/>
              <a:latin typeface="DeepSeek-CJK-patch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32B70FF3-1437-B195-E630-160981D9B37E}"/>
              </a:ext>
            </a:extLst>
          </p:cNvPr>
          <p:cNvSpPr txBox="1"/>
          <p:nvPr/>
        </p:nvSpPr>
        <p:spPr>
          <a:xfrm>
            <a:off x="1008345" y="464528"/>
            <a:ext cx="11298477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2026</a:t>
            </a:r>
            <a:r>
              <a:rPr lang="zh-CN" altLang="en-U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年中国大学生机械工程创新创意大赛</a:t>
            </a:r>
            <a:r>
              <a:rPr lang="en-US" altLang="zh-CN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——</a:t>
            </a:r>
            <a:r>
              <a:rPr lang="zh-CN" altLang="en-U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包装与食品工程创新创意赛</a:t>
            </a:r>
          </a:p>
          <a:p>
            <a:endParaRPr lang="zh-CN" altLang="en-US" sz="2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F623C850-CD07-CAA3-61CD-3E0F8B5CAAAD}"/>
              </a:ext>
            </a:extLst>
          </p:cNvPr>
          <p:cNvSpPr txBox="1"/>
          <p:nvPr/>
        </p:nvSpPr>
        <p:spPr>
          <a:xfrm>
            <a:off x="4171917" y="3324462"/>
            <a:ext cx="4299730" cy="11440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/>
              <a:t>参赛队员：</a:t>
            </a:r>
            <a:r>
              <a:rPr lang="en-US" altLang="zh-CN" sz="2400" dirty="0"/>
              <a:t>XXX</a:t>
            </a:r>
            <a:r>
              <a:rPr lang="zh-CN" altLang="en-US" sz="2400" dirty="0"/>
              <a:t>、</a:t>
            </a:r>
            <a:r>
              <a:rPr lang="en-US" altLang="zh-CN" sz="2400" dirty="0"/>
              <a:t>XXX</a:t>
            </a:r>
            <a:r>
              <a:rPr lang="zh-CN" altLang="en-US" sz="2400" dirty="0"/>
              <a:t>、</a:t>
            </a:r>
            <a:r>
              <a:rPr lang="en-US" altLang="zh-CN" sz="2400" dirty="0"/>
              <a:t>XXX</a:t>
            </a:r>
          </a:p>
          <a:p>
            <a:pPr>
              <a:lnSpc>
                <a:spcPct val="150000"/>
              </a:lnSpc>
            </a:pPr>
            <a:r>
              <a:rPr lang="zh-CN" altLang="en-US" sz="2400" spc="600" dirty="0"/>
              <a:t>汇报人</a:t>
            </a:r>
            <a:r>
              <a:rPr lang="zh-CN" altLang="en-US" sz="2400" dirty="0"/>
              <a:t>：</a:t>
            </a:r>
            <a:r>
              <a:rPr lang="en-US" altLang="zh-CN" sz="2400" dirty="0"/>
              <a:t>XXX</a:t>
            </a: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44C0B440-8120-6675-CDAE-F0FE5DBE9487}"/>
              </a:ext>
            </a:extLst>
          </p:cNvPr>
          <p:cNvSpPr txBox="1"/>
          <p:nvPr/>
        </p:nvSpPr>
        <p:spPr>
          <a:xfrm>
            <a:off x="3946135" y="5066380"/>
            <a:ext cx="4299730" cy="5900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zh-CN" sz="2400" dirty="0"/>
              <a:t>2026</a:t>
            </a:r>
            <a:r>
              <a:rPr lang="zh-CN" altLang="en-US" sz="2400" dirty="0"/>
              <a:t>年</a:t>
            </a:r>
            <a:r>
              <a:rPr lang="en-US" altLang="zh-CN" sz="2400" dirty="0"/>
              <a:t>XX</a:t>
            </a:r>
            <a:r>
              <a:rPr lang="zh-CN" altLang="en-US" sz="2400" dirty="0"/>
              <a:t>月</a:t>
            </a:r>
            <a:r>
              <a:rPr lang="en-US" altLang="zh-CN" sz="2400" dirty="0"/>
              <a:t>XX</a:t>
            </a:r>
            <a:r>
              <a:rPr lang="zh-CN" altLang="en-US" sz="2400" dirty="0"/>
              <a:t>日</a:t>
            </a:r>
            <a:endParaRPr lang="en-US" altLang="zh-CN" sz="2400" dirty="0"/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CD14D7BD-0F1B-FA57-F2BD-C05BDA393E20}"/>
              </a:ext>
            </a:extLst>
          </p:cNvPr>
          <p:cNvSpPr txBox="1"/>
          <p:nvPr/>
        </p:nvSpPr>
        <p:spPr>
          <a:xfrm>
            <a:off x="3946135" y="5792254"/>
            <a:ext cx="4299730" cy="5900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400" dirty="0">
                <a:solidFill>
                  <a:srgbClr val="FF0000"/>
                </a:solidFill>
              </a:rPr>
              <a:t>此模版仅供参考</a:t>
            </a:r>
            <a:endParaRPr lang="en-US" altLang="zh-CN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65837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矩形 24">
            <a:extLst>
              <a:ext uri="{FF2B5EF4-FFF2-40B4-BE49-F238E27FC236}">
                <a16:creationId xmlns:a16="http://schemas.microsoft.com/office/drawing/2014/main" id="{858BCDE3-A8F8-49E6-96E8-AC46772BEB6A}"/>
              </a:ext>
            </a:extLst>
          </p:cNvPr>
          <p:cNvSpPr/>
          <p:nvPr/>
        </p:nvSpPr>
        <p:spPr>
          <a:xfrm rot="2700000">
            <a:off x="409025" y="374003"/>
            <a:ext cx="268891" cy="268892"/>
          </a:xfrm>
          <a:prstGeom prst="rect">
            <a:avLst/>
          </a:prstGeom>
          <a:solidFill>
            <a:srgbClr val="0937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6" name="矩形 25">
            <a:extLst>
              <a:ext uri="{FF2B5EF4-FFF2-40B4-BE49-F238E27FC236}">
                <a16:creationId xmlns:a16="http://schemas.microsoft.com/office/drawing/2014/main" id="{52ED39B7-1178-4C5B-B7D1-163FAB9BF2A3}"/>
              </a:ext>
            </a:extLst>
          </p:cNvPr>
          <p:cNvSpPr/>
          <p:nvPr/>
        </p:nvSpPr>
        <p:spPr>
          <a:xfrm rot="2700000">
            <a:off x="592389" y="335385"/>
            <a:ext cx="360367" cy="35483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E0ECF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cxnSp>
        <p:nvCxnSpPr>
          <p:cNvPr id="30" name="直接连接符 29">
            <a:extLst>
              <a:ext uri="{FF2B5EF4-FFF2-40B4-BE49-F238E27FC236}">
                <a16:creationId xmlns:a16="http://schemas.microsoft.com/office/drawing/2014/main" id="{77B53433-0559-4360-8DAD-F7E821ACEC56}"/>
              </a:ext>
            </a:extLst>
          </p:cNvPr>
          <p:cNvCxnSpPr>
            <a:cxnSpLocks/>
          </p:cNvCxnSpPr>
          <p:nvPr/>
        </p:nvCxnSpPr>
        <p:spPr>
          <a:xfrm>
            <a:off x="0" y="877473"/>
            <a:ext cx="956393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文本框 19">
            <a:extLst>
              <a:ext uri="{FF2B5EF4-FFF2-40B4-BE49-F238E27FC236}">
                <a16:creationId xmlns:a16="http://schemas.microsoft.com/office/drawing/2014/main" id="{31AAFB91-64EF-4A36-93D4-DB8A7A1FDCFA}"/>
              </a:ext>
            </a:extLst>
          </p:cNvPr>
          <p:cNvSpPr txBox="1"/>
          <p:nvPr/>
        </p:nvSpPr>
        <p:spPr>
          <a:xfrm>
            <a:off x="1025436" y="318313"/>
            <a:ext cx="1467068" cy="707886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ctr">
              <a:defRPr/>
            </a:pPr>
            <a:r>
              <a:rPr lang="zh-CN" altLang="en-US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背景与意义</a:t>
            </a:r>
          </a:p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zh-CN" altLang="en-US" sz="2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B035B25C-9C96-064C-6DE1-4B95176AD86F}"/>
              </a:ext>
            </a:extLst>
          </p:cNvPr>
          <p:cNvSpPr txBox="1"/>
          <p:nvPr/>
        </p:nvSpPr>
        <p:spPr>
          <a:xfrm>
            <a:off x="874283" y="1782092"/>
            <a:ext cx="7185513" cy="15029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ts val="2143"/>
              </a:lnSpc>
              <a:spcBef>
                <a:spcPts val="300"/>
              </a:spcBef>
              <a:spcAft>
                <a:spcPts val="1029"/>
              </a:spcAft>
            </a:pPr>
            <a:r>
              <a:rPr lang="zh-CN" altLang="en-US" b="1" i="0" dirty="0">
                <a:solidFill>
                  <a:srgbClr val="404040"/>
                </a:solidFill>
                <a:effectLst/>
                <a:latin typeface="Inter"/>
              </a:rPr>
              <a:t>（</a:t>
            </a:r>
            <a:r>
              <a:rPr lang="en-US" altLang="zh-CN" b="1" dirty="0">
                <a:solidFill>
                  <a:srgbClr val="404040"/>
                </a:solidFill>
                <a:latin typeface="Inter"/>
              </a:rPr>
              <a:t>1</a:t>
            </a:r>
            <a:r>
              <a:rPr lang="zh-CN" altLang="en-US" b="1" i="0" dirty="0">
                <a:solidFill>
                  <a:srgbClr val="404040"/>
                </a:solidFill>
                <a:effectLst/>
                <a:latin typeface="Inter"/>
              </a:rPr>
              <a:t>）行业背景：</a:t>
            </a:r>
            <a:r>
              <a:rPr lang="zh-CN" altLang="en-US" i="0" dirty="0">
                <a:solidFill>
                  <a:srgbClr val="404040"/>
                </a:solidFill>
                <a:effectLst/>
                <a:latin typeface="Inter"/>
              </a:rPr>
              <a:t>了解行业环境以及发展趋势。</a:t>
            </a:r>
            <a:endParaRPr lang="en-US" altLang="zh-CN" i="0" dirty="0">
              <a:solidFill>
                <a:srgbClr val="404040"/>
              </a:solidFill>
              <a:effectLst/>
              <a:latin typeface="Inter"/>
            </a:endParaRPr>
          </a:p>
          <a:p>
            <a:pPr lvl="1">
              <a:lnSpc>
                <a:spcPts val="2143"/>
              </a:lnSpc>
              <a:spcBef>
                <a:spcPts val="300"/>
              </a:spcBef>
              <a:spcAft>
                <a:spcPts val="1029"/>
              </a:spcAft>
            </a:pPr>
            <a:r>
              <a:rPr lang="zh-CN" altLang="en-US" b="1" i="0" dirty="0">
                <a:solidFill>
                  <a:srgbClr val="404040"/>
                </a:solidFill>
                <a:effectLst/>
                <a:latin typeface="Inter"/>
              </a:rPr>
              <a:t>（</a:t>
            </a:r>
            <a:r>
              <a:rPr lang="en-US" altLang="zh-CN" b="1" i="0" dirty="0">
                <a:solidFill>
                  <a:srgbClr val="404040"/>
                </a:solidFill>
                <a:effectLst/>
                <a:latin typeface="Inter"/>
              </a:rPr>
              <a:t>2</a:t>
            </a:r>
            <a:r>
              <a:rPr lang="zh-CN" altLang="en-US" b="1" i="0" dirty="0">
                <a:solidFill>
                  <a:srgbClr val="404040"/>
                </a:solidFill>
                <a:effectLst/>
                <a:latin typeface="Inter"/>
              </a:rPr>
              <a:t>）行业痛点及现状分析：</a:t>
            </a:r>
            <a:r>
              <a:rPr lang="zh-CN" altLang="en-US" b="0" i="0" dirty="0">
                <a:solidFill>
                  <a:srgbClr val="404040"/>
                </a:solidFill>
                <a:effectLst/>
                <a:latin typeface="DeepSeek-CJK-patch"/>
              </a:rPr>
              <a:t>结合包装与食品机械工程领域的实际问题，引用行业数据，分析行业行业痛点</a:t>
            </a:r>
            <a:endParaRPr lang="en-US" altLang="zh-CN" b="1" i="0" dirty="0">
              <a:solidFill>
                <a:srgbClr val="404040"/>
              </a:solidFill>
              <a:effectLst/>
              <a:latin typeface="DeepSeek-CJK-patch"/>
            </a:endParaRPr>
          </a:p>
          <a:p>
            <a:pPr lvl="1" algn="l">
              <a:lnSpc>
                <a:spcPts val="2143"/>
              </a:lnSpc>
              <a:spcBef>
                <a:spcPts val="300"/>
              </a:spcBef>
              <a:spcAft>
                <a:spcPts val="1029"/>
              </a:spcAft>
            </a:pPr>
            <a:r>
              <a:rPr lang="zh-CN" altLang="en-US" b="1" i="0" dirty="0">
                <a:solidFill>
                  <a:srgbClr val="404040"/>
                </a:solidFill>
                <a:effectLst/>
                <a:latin typeface="DeepSeek-CJK-patch"/>
              </a:rPr>
              <a:t>（</a:t>
            </a:r>
            <a:r>
              <a:rPr lang="en-US" altLang="zh-CN" b="1" dirty="0">
                <a:solidFill>
                  <a:srgbClr val="404040"/>
                </a:solidFill>
                <a:latin typeface="DeepSeek-CJK-patch"/>
              </a:rPr>
              <a:t>3</a:t>
            </a:r>
            <a:r>
              <a:rPr lang="zh-CN" altLang="en-US" b="1" i="0" dirty="0">
                <a:solidFill>
                  <a:srgbClr val="404040"/>
                </a:solidFill>
                <a:effectLst/>
                <a:latin typeface="DeepSeek-CJK-patch"/>
              </a:rPr>
              <a:t>）项目意义</a:t>
            </a:r>
            <a:r>
              <a:rPr lang="zh-CN" altLang="en-US" b="0" i="0" dirty="0">
                <a:solidFill>
                  <a:srgbClr val="404040"/>
                </a:solidFill>
                <a:effectLst/>
                <a:latin typeface="DeepSeek-CJK-patch"/>
              </a:rPr>
              <a:t>：突出作品的工程价值、社会效益或经济价值</a:t>
            </a:r>
          </a:p>
        </p:txBody>
      </p:sp>
    </p:spTree>
    <p:extLst>
      <p:ext uri="{BB962C8B-B14F-4D97-AF65-F5344CB8AC3E}">
        <p14:creationId xmlns:p14="http://schemas.microsoft.com/office/powerpoint/2010/main" val="20332703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矩形 73">
            <a:extLst>
              <a:ext uri="{FF2B5EF4-FFF2-40B4-BE49-F238E27FC236}">
                <a16:creationId xmlns:a16="http://schemas.microsoft.com/office/drawing/2014/main" id="{66DDF332-90D3-4136-8074-C8B0655CD9F3}"/>
              </a:ext>
            </a:extLst>
          </p:cNvPr>
          <p:cNvSpPr/>
          <p:nvPr/>
        </p:nvSpPr>
        <p:spPr>
          <a:xfrm rot="2700000">
            <a:off x="409025" y="374003"/>
            <a:ext cx="268891" cy="268892"/>
          </a:xfrm>
          <a:prstGeom prst="rect">
            <a:avLst/>
          </a:prstGeom>
          <a:solidFill>
            <a:srgbClr val="0937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75" name="矩形 74">
            <a:extLst>
              <a:ext uri="{FF2B5EF4-FFF2-40B4-BE49-F238E27FC236}">
                <a16:creationId xmlns:a16="http://schemas.microsoft.com/office/drawing/2014/main" id="{20A52AE7-F660-4BA3-BC4D-DD5F9840275C}"/>
              </a:ext>
            </a:extLst>
          </p:cNvPr>
          <p:cNvSpPr/>
          <p:nvPr/>
        </p:nvSpPr>
        <p:spPr>
          <a:xfrm rot="2700000">
            <a:off x="592389" y="335385"/>
            <a:ext cx="360367" cy="35483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E0ECF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36" name="文本框 35">
            <a:extLst>
              <a:ext uri="{FF2B5EF4-FFF2-40B4-BE49-F238E27FC236}">
                <a16:creationId xmlns:a16="http://schemas.microsoft.com/office/drawing/2014/main" id="{40C6EA6C-8BA4-4813-BF9E-9C2B768B9874}"/>
              </a:ext>
            </a:extLst>
          </p:cNvPr>
          <p:cNvSpPr txBox="1"/>
          <p:nvPr/>
        </p:nvSpPr>
        <p:spPr>
          <a:xfrm>
            <a:off x="1191810" y="344642"/>
            <a:ext cx="2492990" cy="707886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ctr">
              <a:defRPr/>
            </a:pPr>
            <a:r>
              <a:rPr lang="zh-CN" altLang="en-US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技术方案与实现路径</a:t>
            </a:r>
          </a:p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zh-CN" altLang="en-US" sz="2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4C468D1B-5E76-FCB5-3BBA-3448EB44EFC3}"/>
              </a:ext>
            </a:extLst>
          </p:cNvPr>
          <p:cNvSpPr txBox="1"/>
          <p:nvPr/>
        </p:nvSpPr>
        <p:spPr>
          <a:xfrm>
            <a:off x="788743" y="1898846"/>
            <a:ext cx="10614514" cy="22082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 algn="l">
              <a:lnSpc>
                <a:spcPts val="2143"/>
              </a:lnSpc>
              <a:spcBef>
                <a:spcPts val="300"/>
              </a:spcBef>
              <a:spcAft>
                <a:spcPts val="1029"/>
              </a:spcAft>
            </a:pPr>
            <a:r>
              <a:rPr lang="zh-CN" altLang="en-US" b="1" i="0" dirty="0">
                <a:solidFill>
                  <a:srgbClr val="404040"/>
                </a:solidFill>
                <a:effectLst/>
                <a:latin typeface="DeepSeek-CJK-patch"/>
              </a:rPr>
              <a:t>（</a:t>
            </a:r>
            <a:r>
              <a:rPr lang="en-US" altLang="zh-CN" b="1" i="0" dirty="0">
                <a:solidFill>
                  <a:srgbClr val="404040"/>
                </a:solidFill>
                <a:effectLst/>
                <a:latin typeface="DeepSeek-CJK-patch"/>
              </a:rPr>
              <a:t>1</a:t>
            </a:r>
            <a:r>
              <a:rPr lang="zh-CN" altLang="en-US" b="1" i="0" dirty="0">
                <a:solidFill>
                  <a:srgbClr val="404040"/>
                </a:solidFill>
                <a:effectLst/>
                <a:latin typeface="DeepSeek-CJK-patch"/>
              </a:rPr>
              <a:t>）研究内容</a:t>
            </a:r>
            <a:r>
              <a:rPr lang="zh-CN" altLang="en-US" i="0" dirty="0">
                <a:solidFill>
                  <a:srgbClr val="404040"/>
                </a:solidFill>
                <a:effectLst/>
                <a:latin typeface="DeepSeek-CJK-patch"/>
              </a:rPr>
              <a:t>：阐</a:t>
            </a:r>
            <a:r>
              <a:rPr lang="zh-CN" altLang="zh-CN" sz="18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明研究工作的具体内容，指出重点解决问题</a:t>
            </a:r>
            <a:r>
              <a:rPr lang="zh-CN" altLang="en-US" sz="18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和</a:t>
            </a:r>
            <a:r>
              <a:rPr lang="zh-CN" altLang="zh-CN" sz="18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要达到的技术指标</a:t>
            </a:r>
            <a:r>
              <a:rPr lang="zh-CN" altLang="en-US" sz="18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</a:t>
            </a:r>
            <a:r>
              <a:rPr lang="zh-CN" altLang="en-US" sz="1800" kern="100" dirty="0">
                <a:solidFill>
                  <a:srgbClr val="333333"/>
                </a:solidFill>
                <a:latin typeface="Tahoma" panose="020B060403050404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包括</a:t>
            </a:r>
            <a:r>
              <a:rPr lang="zh-CN" altLang="en-US" i="0" dirty="0">
                <a:solidFill>
                  <a:srgbClr val="333333"/>
                </a:solidFill>
                <a:effectLst/>
                <a:latin typeface="Tahoma" panose="020B0604030504040204" pitchFamily="34" charset="0"/>
              </a:rPr>
              <a:t>基本思路、创新点</a:t>
            </a:r>
            <a:endParaRPr lang="en-US" altLang="zh-CN" i="0" dirty="0">
              <a:solidFill>
                <a:srgbClr val="404040"/>
              </a:solidFill>
              <a:effectLst/>
              <a:latin typeface="DeepSeek-CJK-patch"/>
            </a:endParaRPr>
          </a:p>
          <a:p>
            <a:pPr lvl="1" algn="l">
              <a:lnSpc>
                <a:spcPts val="2143"/>
              </a:lnSpc>
              <a:spcBef>
                <a:spcPts val="300"/>
              </a:spcBef>
              <a:spcAft>
                <a:spcPts val="1029"/>
              </a:spcAft>
            </a:pPr>
            <a:r>
              <a:rPr lang="zh-CN" altLang="en-US" b="1" i="0" dirty="0">
                <a:solidFill>
                  <a:srgbClr val="404040"/>
                </a:solidFill>
                <a:effectLst/>
                <a:latin typeface="DeepSeek-CJK-patch"/>
              </a:rPr>
              <a:t>（</a:t>
            </a:r>
            <a:r>
              <a:rPr lang="en-US" altLang="zh-CN" b="1" i="0" dirty="0">
                <a:solidFill>
                  <a:srgbClr val="404040"/>
                </a:solidFill>
                <a:effectLst/>
                <a:latin typeface="DeepSeek-CJK-patch"/>
              </a:rPr>
              <a:t>2</a:t>
            </a:r>
            <a:r>
              <a:rPr lang="zh-CN" altLang="en-US" b="1" i="0" dirty="0">
                <a:solidFill>
                  <a:srgbClr val="404040"/>
                </a:solidFill>
                <a:effectLst/>
                <a:latin typeface="DeepSeek-CJK-patch"/>
              </a:rPr>
              <a:t>）技术路线图</a:t>
            </a:r>
            <a:r>
              <a:rPr lang="zh-CN" altLang="en-US" b="0" i="0" dirty="0">
                <a:solidFill>
                  <a:srgbClr val="404040"/>
                </a:solidFill>
                <a:effectLst/>
                <a:latin typeface="DeepSeek-CJK-patch"/>
              </a:rPr>
              <a:t>：从需求分析到最终成品的设计</a:t>
            </a:r>
            <a:r>
              <a:rPr lang="zh-CN" altLang="en-US" i="0" dirty="0">
                <a:solidFill>
                  <a:srgbClr val="404040"/>
                </a:solidFill>
                <a:effectLst/>
                <a:latin typeface="DeepSeek-CJK-patch"/>
              </a:rPr>
              <a:t>流程图（如</a:t>
            </a:r>
            <a:r>
              <a:rPr lang="zh-CN" altLang="en-US" b="0" i="0" dirty="0">
                <a:effectLst/>
                <a:latin typeface="Inter"/>
              </a:rPr>
              <a:t>材料制备流程、机械结构设计图、食品工艺流程图</a:t>
            </a:r>
            <a:r>
              <a:rPr lang="zh-CN" altLang="en-US" i="0" dirty="0">
                <a:solidFill>
                  <a:srgbClr val="404040"/>
                </a:solidFill>
                <a:effectLst/>
                <a:latin typeface="DeepSeek-CJK-patch"/>
              </a:rPr>
              <a:t>）</a:t>
            </a:r>
            <a:endParaRPr lang="en-US" altLang="zh-CN" i="0" dirty="0">
              <a:solidFill>
                <a:srgbClr val="404040"/>
              </a:solidFill>
              <a:effectLst/>
              <a:latin typeface="DeepSeek-CJK-patch"/>
            </a:endParaRPr>
          </a:p>
          <a:p>
            <a:pPr lvl="1" algn="l">
              <a:lnSpc>
                <a:spcPts val="2143"/>
              </a:lnSpc>
              <a:spcBef>
                <a:spcPts val="300"/>
              </a:spcBef>
              <a:spcAft>
                <a:spcPts val="1029"/>
              </a:spcAft>
            </a:pPr>
            <a:r>
              <a:rPr lang="zh-CN" altLang="en-US" b="1" dirty="0">
                <a:solidFill>
                  <a:srgbClr val="404040"/>
                </a:solidFill>
                <a:latin typeface="DeepSeek-CJK-patch"/>
              </a:rPr>
              <a:t>（</a:t>
            </a:r>
            <a:r>
              <a:rPr lang="en-US" altLang="zh-CN" b="1" dirty="0">
                <a:solidFill>
                  <a:srgbClr val="404040"/>
                </a:solidFill>
                <a:latin typeface="DeepSeek-CJK-patch"/>
              </a:rPr>
              <a:t>3</a:t>
            </a:r>
            <a:r>
              <a:rPr lang="zh-CN" altLang="en-US" b="1" dirty="0">
                <a:solidFill>
                  <a:srgbClr val="404040"/>
                </a:solidFill>
                <a:latin typeface="DeepSeek-CJK-patch"/>
              </a:rPr>
              <a:t>）关键技术解析：</a:t>
            </a:r>
            <a:r>
              <a:rPr lang="zh-CN" altLang="en-US" dirty="0">
                <a:solidFill>
                  <a:srgbClr val="404040"/>
                </a:solidFill>
                <a:latin typeface="DeepSeek-CJK-patch"/>
              </a:rPr>
              <a:t>创新性</a:t>
            </a:r>
            <a:r>
              <a:rPr lang="zh-CN" altLang="en-US" b="0" i="0" dirty="0">
                <a:solidFill>
                  <a:srgbClr val="404040"/>
                </a:solidFill>
                <a:effectLst/>
                <a:latin typeface="DeepSeek-CJK-patch"/>
              </a:rPr>
              <a:t>节点说明</a:t>
            </a:r>
            <a:endParaRPr lang="en-US" altLang="zh-CN" b="1" dirty="0">
              <a:solidFill>
                <a:srgbClr val="404040"/>
              </a:solidFill>
              <a:latin typeface="DeepSeek-CJK-patch"/>
            </a:endParaRPr>
          </a:p>
          <a:p>
            <a:pPr lvl="1" algn="l">
              <a:lnSpc>
                <a:spcPts val="2143"/>
              </a:lnSpc>
              <a:spcBef>
                <a:spcPts val="300"/>
              </a:spcBef>
              <a:spcAft>
                <a:spcPts val="1029"/>
              </a:spcAft>
            </a:pPr>
            <a:r>
              <a:rPr lang="zh-CN" altLang="en-US" b="1" i="0" dirty="0">
                <a:solidFill>
                  <a:srgbClr val="404040"/>
                </a:solidFill>
                <a:effectLst/>
                <a:latin typeface="DeepSeek-CJK-patch"/>
              </a:rPr>
              <a:t>（</a:t>
            </a:r>
            <a:r>
              <a:rPr lang="en-US" altLang="zh-CN" b="1" i="0" dirty="0">
                <a:solidFill>
                  <a:srgbClr val="404040"/>
                </a:solidFill>
                <a:effectLst/>
                <a:latin typeface="DeepSeek-CJK-patch"/>
              </a:rPr>
              <a:t>4</a:t>
            </a:r>
            <a:r>
              <a:rPr lang="zh-CN" altLang="en-US" b="1" i="0" dirty="0">
                <a:solidFill>
                  <a:srgbClr val="404040"/>
                </a:solidFill>
                <a:effectLst/>
                <a:latin typeface="DeepSeek-CJK-patch"/>
              </a:rPr>
              <a:t>）试验验证</a:t>
            </a:r>
            <a:r>
              <a:rPr lang="zh-CN" altLang="en-US" b="0" i="0" dirty="0">
                <a:solidFill>
                  <a:srgbClr val="404040"/>
                </a:solidFill>
                <a:effectLst/>
                <a:latin typeface="DeepSeek-CJK-patch"/>
              </a:rPr>
              <a:t>：仿真分析结果或实物测试数据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矩形 25">
            <a:extLst>
              <a:ext uri="{FF2B5EF4-FFF2-40B4-BE49-F238E27FC236}">
                <a16:creationId xmlns:a16="http://schemas.microsoft.com/office/drawing/2014/main" id="{68CD7737-1A11-42EE-9F43-548B8D0CF96F}"/>
              </a:ext>
            </a:extLst>
          </p:cNvPr>
          <p:cNvSpPr/>
          <p:nvPr/>
        </p:nvSpPr>
        <p:spPr>
          <a:xfrm rot="2700000">
            <a:off x="409025" y="374003"/>
            <a:ext cx="268891" cy="268892"/>
          </a:xfrm>
          <a:prstGeom prst="rect">
            <a:avLst/>
          </a:prstGeom>
          <a:solidFill>
            <a:srgbClr val="0937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32" name="矩形 31">
            <a:extLst>
              <a:ext uri="{FF2B5EF4-FFF2-40B4-BE49-F238E27FC236}">
                <a16:creationId xmlns:a16="http://schemas.microsoft.com/office/drawing/2014/main" id="{35AEEF62-CD03-4BB3-B034-EC083BFE4779}"/>
              </a:ext>
            </a:extLst>
          </p:cNvPr>
          <p:cNvSpPr/>
          <p:nvPr/>
        </p:nvSpPr>
        <p:spPr>
          <a:xfrm rot="2700000">
            <a:off x="592389" y="335385"/>
            <a:ext cx="360367" cy="35483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E0ECF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5" name="文本框 24">
            <a:extLst>
              <a:ext uri="{FF2B5EF4-FFF2-40B4-BE49-F238E27FC236}">
                <a16:creationId xmlns:a16="http://schemas.microsoft.com/office/drawing/2014/main" id="{0C8CBC6B-56D2-4814-B9BB-50E592928D71}"/>
              </a:ext>
            </a:extLst>
          </p:cNvPr>
          <p:cNvSpPr txBox="1"/>
          <p:nvPr/>
        </p:nvSpPr>
        <p:spPr>
          <a:xfrm>
            <a:off x="1025436" y="318313"/>
            <a:ext cx="2492990" cy="400110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ctr">
              <a:spcBef>
                <a:spcPts val="1372"/>
              </a:spcBef>
              <a:spcAft>
                <a:spcPts val="1029"/>
              </a:spcAft>
              <a:defRPr/>
            </a:pPr>
            <a:r>
              <a:rPr lang="zh-CN" altLang="en-US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成果展示与试验验证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0C6B4970-2216-C473-F4A9-D6D0E678189C}"/>
              </a:ext>
            </a:extLst>
          </p:cNvPr>
          <p:cNvSpPr txBox="1"/>
          <p:nvPr/>
        </p:nvSpPr>
        <p:spPr>
          <a:xfrm>
            <a:off x="543470" y="1746468"/>
            <a:ext cx="10139729" cy="25417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ts val="2143"/>
              </a:lnSpc>
              <a:spcBef>
                <a:spcPts val="300"/>
              </a:spcBef>
              <a:spcAft>
                <a:spcPts val="1029"/>
              </a:spcAft>
            </a:pPr>
            <a:r>
              <a:rPr lang="en-US" altLang="zh-CN" b="1" dirty="0">
                <a:solidFill>
                  <a:srgbClr val="404040"/>
                </a:solidFill>
                <a:latin typeface="DeepSeek-CJK-patch"/>
              </a:rPr>
              <a:t> </a:t>
            </a:r>
            <a:r>
              <a:rPr lang="zh-CN" altLang="en-US" b="1" dirty="0">
                <a:solidFill>
                  <a:srgbClr val="404040"/>
                </a:solidFill>
                <a:latin typeface="DeepSeek-CJK-patch"/>
              </a:rPr>
              <a:t>（</a:t>
            </a:r>
            <a:r>
              <a:rPr lang="en-US" altLang="zh-CN" b="1" dirty="0">
                <a:solidFill>
                  <a:srgbClr val="404040"/>
                </a:solidFill>
                <a:latin typeface="DeepSeek-CJK-patch"/>
              </a:rPr>
              <a:t>1</a:t>
            </a:r>
            <a:r>
              <a:rPr lang="zh-CN" altLang="en-US" b="1" dirty="0">
                <a:solidFill>
                  <a:srgbClr val="404040"/>
                </a:solidFill>
                <a:latin typeface="DeepSeek-CJK-patch"/>
              </a:rPr>
              <a:t>）核心成果呈现</a:t>
            </a:r>
          </a:p>
          <a:p>
            <a:pPr lvl="1">
              <a:lnSpc>
                <a:spcPts val="2143"/>
              </a:lnSpc>
              <a:spcBef>
                <a:spcPts val="300"/>
              </a:spcBef>
              <a:spcAft>
                <a:spcPts val="1029"/>
              </a:spcAft>
            </a:pPr>
            <a:r>
              <a:rPr lang="zh-CN" altLang="en-US" b="1" dirty="0">
                <a:solidFill>
                  <a:srgbClr val="404040"/>
                </a:solidFill>
                <a:latin typeface="DeepSeek-CJK-patch"/>
              </a:rPr>
              <a:t>    实物 </a:t>
            </a:r>
            <a:r>
              <a:rPr lang="en-US" altLang="zh-CN" b="1" dirty="0">
                <a:solidFill>
                  <a:srgbClr val="404040"/>
                </a:solidFill>
                <a:latin typeface="DeepSeek-CJK-patch"/>
              </a:rPr>
              <a:t>/ </a:t>
            </a:r>
            <a:r>
              <a:rPr lang="zh-CN" altLang="en-US" b="1" dirty="0">
                <a:solidFill>
                  <a:srgbClr val="404040"/>
                </a:solidFill>
                <a:latin typeface="DeepSeek-CJK-patch"/>
              </a:rPr>
              <a:t>模型展示：</a:t>
            </a:r>
            <a:r>
              <a:rPr lang="zh-CN" altLang="en-US" dirty="0">
                <a:solidFill>
                  <a:srgbClr val="404040"/>
                </a:solidFill>
                <a:latin typeface="DeepSeek-CJK-patch"/>
              </a:rPr>
              <a:t>拍摄实物照片、录像、现场演示（如有）</a:t>
            </a:r>
            <a:endParaRPr lang="en-US" altLang="zh-CN" dirty="0">
              <a:solidFill>
                <a:srgbClr val="404040"/>
              </a:solidFill>
              <a:latin typeface="DeepSeek-CJK-patch"/>
            </a:endParaRPr>
          </a:p>
          <a:p>
            <a:pPr lvl="1">
              <a:lnSpc>
                <a:spcPts val="2143"/>
              </a:lnSpc>
              <a:spcBef>
                <a:spcPts val="300"/>
              </a:spcBef>
              <a:spcAft>
                <a:spcPts val="1029"/>
              </a:spcAft>
            </a:pPr>
            <a:r>
              <a:rPr lang="zh-CN" altLang="en-US" b="1" dirty="0">
                <a:solidFill>
                  <a:srgbClr val="404040"/>
                </a:solidFill>
                <a:latin typeface="DeepSeek-CJK-patch"/>
              </a:rPr>
              <a:t>    数据对比：</a:t>
            </a:r>
            <a:r>
              <a:rPr lang="zh-CN" altLang="en-US" dirty="0">
                <a:solidFill>
                  <a:srgbClr val="404040"/>
                </a:solidFill>
                <a:latin typeface="DeepSeek-CJK-patch"/>
              </a:rPr>
              <a:t>用图表对比项目成果与现有技术</a:t>
            </a:r>
          </a:p>
          <a:p>
            <a:pPr lvl="1">
              <a:lnSpc>
                <a:spcPts val="2143"/>
              </a:lnSpc>
              <a:spcBef>
                <a:spcPts val="300"/>
              </a:spcBef>
              <a:spcAft>
                <a:spcPts val="1029"/>
              </a:spcAft>
            </a:pPr>
            <a:r>
              <a:rPr lang="en-US" altLang="zh-CN" b="1" dirty="0">
                <a:solidFill>
                  <a:srgbClr val="404040"/>
                </a:solidFill>
                <a:latin typeface="DeepSeek-CJK-patch"/>
              </a:rPr>
              <a:t> </a:t>
            </a:r>
            <a:r>
              <a:rPr lang="zh-CN" altLang="en-US" b="1" dirty="0">
                <a:solidFill>
                  <a:srgbClr val="404040"/>
                </a:solidFill>
                <a:latin typeface="DeepSeek-CJK-patch"/>
              </a:rPr>
              <a:t>（</a:t>
            </a:r>
            <a:r>
              <a:rPr lang="en-US" altLang="zh-CN" b="1" dirty="0">
                <a:solidFill>
                  <a:srgbClr val="404040"/>
                </a:solidFill>
                <a:latin typeface="DeepSeek-CJK-patch"/>
              </a:rPr>
              <a:t>2</a:t>
            </a:r>
            <a:r>
              <a:rPr lang="zh-CN" altLang="en-US" b="1" dirty="0">
                <a:solidFill>
                  <a:srgbClr val="404040"/>
                </a:solidFill>
                <a:latin typeface="DeepSeek-CJK-patch"/>
              </a:rPr>
              <a:t>）试验与测试结果</a:t>
            </a:r>
            <a:endParaRPr lang="en-US" altLang="zh-CN" b="1" dirty="0">
              <a:solidFill>
                <a:srgbClr val="404040"/>
              </a:solidFill>
              <a:latin typeface="DeepSeek-CJK-patch"/>
            </a:endParaRPr>
          </a:p>
          <a:p>
            <a:pPr lvl="1">
              <a:lnSpc>
                <a:spcPts val="2143"/>
              </a:lnSpc>
              <a:spcBef>
                <a:spcPts val="300"/>
              </a:spcBef>
              <a:spcAft>
                <a:spcPts val="1029"/>
              </a:spcAft>
            </a:pPr>
            <a:r>
              <a:rPr lang="en-US" altLang="zh-CN" b="1" dirty="0">
                <a:solidFill>
                  <a:srgbClr val="404040"/>
                </a:solidFill>
                <a:latin typeface="DeepSeek-CJK-patch"/>
              </a:rPr>
              <a:t>    </a:t>
            </a:r>
            <a:r>
              <a:rPr lang="zh-CN" altLang="en-US" b="1" dirty="0">
                <a:solidFill>
                  <a:srgbClr val="404040"/>
                </a:solidFill>
                <a:latin typeface="DeepSeek-CJK-patch"/>
              </a:rPr>
              <a:t>列出关键性能指标（</a:t>
            </a:r>
            <a:r>
              <a:rPr lang="zh-CN" altLang="en-US" dirty="0">
                <a:solidFill>
                  <a:srgbClr val="404040"/>
                </a:solidFill>
                <a:latin typeface="DeepSeek-CJK-patch"/>
              </a:rPr>
              <a:t>如包装材料的阻隔性、机械装置的关键参数、食品成品的合格率）</a:t>
            </a:r>
          </a:p>
          <a:p>
            <a:pPr lvl="1">
              <a:lnSpc>
                <a:spcPts val="2143"/>
              </a:lnSpc>
              <a:spcBef>
                <a:spcPts val="300"/>
              </a:spcBef>
              <a:spcAft>
                <a:spcPts val="1029"/>
              </a:spcAft>
            </a:pPr>
            <a:r>
              <a:rPr lang="zh-CN" altLang="en-US" dirty="0">
                <a:solidFill>
                  <a:srgbClr val="404040"/>
                </a:solidFill>
                <a:latin typeface="DeepSeek-CJK-patch"/>
              </a:rPr>
              <a:t>    附实验数据表格、曲线图</a:t>
            </a:r>
            <a:endParaRPr lang="en-US" altLang="zh-CN" dirty="0">
              <a:solidFill>
                <a:srgbClr val="404040"/>
              </a:solidFill>
              <a:latin typeface="DeepSeek-CJK-patch"/>
            </a:endParaRPr>
          </a:p>
        </p:txBody>
      </p:sp>
    </p:spTree>
    <p:extLst>
      <p:ext uri="{BB962C8B-B14F-4D97-AF65-F5344CB8AC3E}">
        <p14:creationId xmlns:p14="http://schemas.microsoft.com/office/powerpoint/2010/main" val="11120679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BC120D-EC00-46FD-3A7B-19F9FBA9BB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矩形 25">
            <a:extLst>
              <a:ext uri="{FF2B5EF4-FFF2-40B4-BE49-F238E27FC236}">
                <a16:creationId xmlns:a16="http://schemas.microsoft.com/office/drawing/2014/main" id="{1716E44B-9980-9B8B-DDBD-B8B67FFC7DB8}"/>
              </a:ext>
            </a:extLst>
          </p:cNvPr>
          <p:cNvSpPr/>
          <p:nvPr/>
        </p:nvSpPr>
        <p:spPr>
          <a:xfrm rot="2700000">
            <a:off x="409025" y="374003"/>
            <a:ext cx="268891" cy="268892"/>
          </a:xfrm>
          <a:prstGeom prst="rect">
            <a:avLst/>
          </a:prstGeom>
          <a:solidFill>
            <a:srgbClr val="0937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32" name="矩形 31">
            <a:extLst>
              <a:ext uri="{FF2B5EF4-FFF2-40B4-BE49-F238E27FC236}">
                <a16:creationId xmlns:a16="http://schemas.microsoft.com/office/drawing/2014/main" id="{3BBF4B8D-5BBB-644A-59E8-92EC0DC41EC5}"/>
              </a:ext>
            </a:extLst>
          </p:cNvPr>
          <p:cNvSpPr/>
          <p:nvPr/>
        </p:nvSpPr>
        <p:spPr>
          <a:xfrm rot="2700000">
            <a:off x="592389" y="335385"/>
            <a:ext cx="360367" cy="35483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E0ECF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5" name="文本框 24">
            <a:extLst>
              <a:ext uri="{FF2B5EF4-FFF2-40B4-BE49-F238E27FC236}">
                <a16:creationId xmlns:a16="http://schemas.microsoft.com/office/drawing/2014/main" id="{40822E05-6DAF-42A6-10BA-41E0CC8808D8}"/>
              </a:ext>
            </a:extLst>
          </p:cNvPr>
          <p:cNvSpPr txBox="1"/>
          <p:nvPr/>
        </p:nvSpPr>
        <p:spPr>
          <a:xfrm>
            <a:off x="1191810" y="318313"/>
            <a:ext cx="2749471" cy="1015663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ctr">
              <a:spcBef>
                <a:spcPts val="1372"/>
              </a:spcBef>
              <a:spcAft>
                <a:spcPts val="1029"/>
              </a:spcAft>
              <a:defRPr/>
            </a:pPr>
            <a:r>
              <a:rPr lang="zh-CN" altLang="en-US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应用前景与产业化路径</a:t>
            </a:r>
          </a:p>
          <a:p>
            <a:pPr algn="ctr">
              <a:spcBef>
                <a:spcPts val="1372"/>
              </a:spcBef>
              <a:spcAft>
                <a:spcPts val="1029"/>
              </a:spcAft>
              <a:defRPr/>
            </a:pPr>
            <a:endParaRPr lang="zh-CN" altLang="en-US" sz="2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7B4CCECD-6983-83CA-54E4-ED9E589D5CFD}"/>
              </a:ext>
            </a:extLst>
          </p:cNvPr>
          <p:cNvSpPr txBox="1"/>
          <p:nvPr/>
        </p:nvSpPr>
        <p:spPr>
          <a:xfrm>
            <a:off x="733606" y="1615330"/>
            <a:ext cx="9930459" cy="12336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ts val="2143"/>
              </a:lnSpc>
              <a:spcBef>
                <a:spcPts val="300"/>
              </a:spcBef>
              <a:spcAft>
                <a:spcPts val="1029"/>
              </a:spcAft>
              <a:buNone/>
            </a:pPr>
            <a:r>
              <a:rPr lang="zh-CN" altLang="en-US" b="1" dirty="0">
                <a:solidFill>
                  <a:srgbClr val="404040"/>
                </a:solidFill>
                <a:latin typeface="DeepSeek-CJK-patch"/>
              </a:rPr>
              <a:t>（</a:t>
            </a:r>
            <a:r>
              <a:rPr lang="en-US" altLang="zh-CN" b="1" dirty="0">
                <a:solidFill>
                  <a:srgbClr val="404040"/>
                </a:solidFill>
                <a:latin typeface="DeepSeek-CJK-patch"/>
              </a:rPr>
              <a:t>1</a:t>
            </a:r>
            <a:r>
              <a:rPr lang="zh-CN" altLang="en-US" b="1" dirty="0">
                <a:solidFill>
                  <a:srgbClr val="404040"/>
                </a:solidFill>
                <a:latin typeface="DeepSeek-CJK-patch"/>
              </a:rPr>
              <a:t>）应用场景：</a:t>
            </a:r>
            <a:r>
              <a:rPr lang="zh-CN" altLang="en-US" dirty="0">
                <a:solidFill>
                  <a:srgbClr val="404040"/>
                </a:solidFill>
                <a:latin typeface="DeepSeek-CJK-patch"/>
              </a:rPr>
              <a:t>说明项目成果的具体应用领域</a:t>
            </a:r>
            <a:endParaRPr lang="en-US" altLang="zh-CN" dirty="0">
              <a:solidFill>
                <a:srgbClr val="404040"/>
              </a:solidFill>
              <a:latin typeface="DeepSeek-CJK-patch"/>
            </a:endParaRPr>
          </a:p>
          <a:p>
            <a:pPr lvl="1">
              <a:lnSpc>
                <a:spcPts val="2143"/>
              </a:lnSpc>
              <a:spcBef>
                <a:spcPts val="300"/>
              </a:spcBef>
              <a:spcAft>
                <a:spcPts val="1029"/>
              </a:spcAft>
              <a:buNone/>
            </a:pPr>
            <a:r>
              <a:rPr lang="zh-CN" altLang="en-US" b="1" dirty="0">
                <a:solidFill>
                  <a:srgbClr val="404040"/>
                </a:solidFill>
                <a:latin typeface="DeepSeek-CJK-patch"/>
              </a:rPr>
              <a:t>（</a:t>
            </a:r>
            <a:r>
              <a:rPr lang="en-US" altLang="zh-CN" b="1" dirty="0">
                <a:solidFill>
                  <a:srgbClr val="404040"/>
                </a:solidFill>
                <a:latin typeface="DeepSeek-CJK-patch"/>
              </a:rPr>
              <a:t>2</a:t>
            </a:r>
            <a:r>
              <a:rPr lang="zh-CN" altLang="en-US" b="1" dirty="0">
                <a:solidFill>
                  <a:srgbClr val="404040"/>
                </a:solidFill>
                <a:latin typeface="DeepSeek-CJK-patch"/>
              </a:rPr>
              <a:t>）成本分析与利润预测：</a:t>
            </a:r>
            <a:r>
              <a:rPr lang="zh-CN" altLang="en-US" dirty="0">
                <a:solidFill>
                  <a:srgbClr val="404040"/>
                </a:solidFill>
                <a:latin typeface="DeepSeek-CJK-patch"/>
              </a:rPr>
              <a:t>分析项目产品化成本，提供利润分析报告。</a:t>
            </a:r>
          </a:p>
          <a:p>
            <a:pPr lvl="1">
              <a:lnSpc>
                <a:spcPts val="2143"/>
              </a:lnSpc>
              <a:spcBef>
                <a:spcPts val="300"/>
              </a:spcBef>
              <a:spcAft>
                <a:spcPts val="1029"/>
              </a:spcAft>
              <a:buNone/>
            </a:pPr>
            <a:r>
              <a:rPr lang="zh-CN" altLang="en-US" b="1" dirty="0">
                <a:solidFill>
                  <a:srgbClr val="404040"/>
                </a:solidFill>
                <a:latin typeface="DeepSeek-CJK-patch"/>
              </a:rPr>
              <a:t>（</a:t>
            </a:r>
            <a:r>
              <a:rPr lang="en-US" altLang="zh-CN" b="1" dirty="0">
                <a:solidFill>
                  <a:srgbClr val="404040"/>
                </a:solidFill>
                <a:latin typeface="DeepSeek-CJK-patch"/>
              </a:rPr>
              <a:t>3</a:t>
            </a:r>
            <a:r>
              <a:rPr lang="zh-CN" altLang="en-US" b="1" dirty="0">
                <a:solidFill>
                  <a:srgbClr val="404040"/>
                </a:solidFill>
                <a:latin typeface="DeepSeek-CJK-patch"/>
              </a:rPr>
              <a:t>）产业化路径：</a:t>
            </a:r>
            <a:r>
              <a:rPr lang="zh-CN" altLang="en-US" dirty="0">
                <a:solidFill>
                  <a:srgbClr val="404040"/>
                </a:solidFill>
                <a:latin typeface="DeepSeek-CJK-patch"/>
              </a:rPr>
              <a:t>结合成果转化机制，说明与企业</a:t>
            </a:r>
            <a:r>
              <a:rPr lang="en-US" altLang="zh-CN" dirty="0">
                <a:solidFill>
                  <a:srgbClr val="404040"/>
                </a:solidFill>
                <a:latin typeface="DeepSeek-CJK-patch"/>
              </a:rPr>
              <a:t>/</a:t>
            </a:r>
            <a:r>
              <a:rPr lang="zh-CN" altLang="en-US" dirty="0">
                <a:solidFill>
                  <a:srgbClr val="404040"/>
                </a:solidFill>
                <a:latin typeface="DeepSeek-CJK-patch"/>
              </a:rPr>
              <a:t>科研机构的合作可行性</a:t>
            </a:r>
          </a:p>
        </p:txBody>
      </p:sp>
    </p:spTree>
    <p:extLst>
      <p:ext uri="{BB962C8B-B14F-4D97-AF65-F5344CB8AC3E}">
        <p14:creationId xmlns:p14="http://schemas.microsoft.com/office/powerpoint/2010/main" val="1728303473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gradFill>
          <a:gsLst>
            <a:gs pos="0">
              <a:schemeClr val="bg1">
                <a:lumMod val="85000"/>
              </a:schemeClr>
            </a:gs>
            <a:gs pos="100000">
              <a:schemeClr val="bg1">
                <a:alpha val="0"/>
              </a:schemeClr>
            </a:gs>
          </a:gsLst>
          <a:lin ang="5400000" scaled="1"/>
        </a:gradFill>
        <a:ln w="12700" cap="flat" cmpd="sng" algn="ctr">
          <a:noFill/>
          <a:prstDash val="solid"/>
          <a:miter lim="800000"/>
        </a:ln>
        <a:effectLst/>
      </a:spPr>
      <a:bodyPr rtlCol="0" anchor="ctr"/>
      <a:lstStyle>
        <a:defPPr marL="0" marR="0" indent="0" algn="l" defTabSz="457200" eaLnBrk="1" fontAlgn="auto" latinLnBrk="0" hangingPunct="1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kern="0" cap="none" spc="0" normalizeH="0" baseline="0" noProof="0" dirty="0">
            <a:ln>
              <a:noFill/>
            </a:ln>
            <a:solidFill>
              <a:prstClr val="white"/>
            </a:solidFill>
            <a:effectLst/>
            <a:uLnTx/>
            <a:uFillTx/>
            <a:latin typeface="Times New Roman"/>
            <a:ea typeface="微软雅黑"/>
            <a:cs typeface="+mn-cs"/>
          </a:defRPr>
        </a:defPPr>
      </a:lst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19017</TotalTime>
  <Words>466</Words>
  <Application>Microsoft Office PowerPoint</Application>
  <PresentationFormat>宽屏</PresentationFormat>
  <Paragraphs>37</Paragraphs>
  <Slides>5</Slides>
  <Notes>5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5" baseType="lpstr">
      <vt:lpstr>DeepSeek-CJK-patch</vt:lpstr>
      <vt:lpstr>Inter</vt:lpstr>
      <vt:lpstr>等线</vt:lpstr>
      <vt:lpstr>等线 Light</vt:lpstr>
      <vt:lpstr>黑体</vt:lpstr>
      <vt:lpstr>微软雅黑</vt:lpstr>
      <vt:lpstr>Arial</vt:lpstr>
      <vt:lpstr>Tahoma</vt:lpstr>
      <vt:lpstr>Times New Roman</vt:lpstr>
      <vt:lpstr>2_Office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Ji Shipian</dc:creator>
  <cp:lastModifiedBy>zhongbao</cp:lastModifiedBy>
  <cp:revision>1500</cp:revision>
  <dcterms:created xsi:type="dcterms:W3CDTF">2021-05-16T03:06:24Z</dcterms:created>
  <dcterms:modified xsi:type="dcterms:W3CDTF">2026-02-10T10:31:33Z</dcterms:modified>
</cp:coreProperties>
</file>